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33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79" r:id="rId3"/>
    <p:sldId id="290" r:id="rId4"/>
    <p:sldId id="293" r:id="rId5"/>
    <p:sldId id="294" r:id="rId6"/>
    <p:sldId id="325" r:id="rId7"/>
    <p:sldId id="297" r:id="rId8"/>
    <p:sldId id="300" r:id="rId9"/>
    <p:sldId id="305" r:id="rId10"/>
    <p:sldId id="296" r:id="rId11"/>
    <p:sldId id="301" r:id="rId12"/>
    <p:sldId id="302" r:id="rId13"/>
    <p:sldId id="303" r:id="rId14"/>
    <p:sldId id="309" r:id="rId15"/>
    <p:sldId id="326" r:id="rId16"/>
    <p:sldId id="327" r:id="rId17"/>
    <p:sldId id="310" r:id="rId18"/>
    <p:sldId id="318" r:id="rId19"/>
    <p:sldId id="317" r:id="rId20"/>
    <p:sldId id="319" r:id="rId21"/>
    <p:sldId id="322" r:id="rId22"/>
    <p:sldId id="30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CC"/>
    <a:srgbClr val="816EB0"/>
    <a:srgbClr val="BC6282"/>
    <a:srgbClr val="A1640B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78854-0038-40B1-B6AB-502B1F8AA2EF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43725-7629-429F-A7CF-E644265B4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1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2F896E-B3C6-4BDC-8757-735818C66E01}" type="slidenum">
              <a:rPr lang="ru-RU" smtClean="0">
                <a:latin typeface="Arial" pitchFamily="34" charset="0"/>
              </a:rPr>
              <a:pPr>
                <a:defRPr/>
              </a:pPr>
              <a:t>14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2F896E-B3C6-4BDC-8757-735818C66E01}" type="slidenum">
              <a:rPr lang="ru-RU" smtClean="0">
                <a:latin typeface="Arial" pitchFamily="34" charset="0"/>
              </a:rPr>
              <a:pPr>
                <a:defRPr/>
              </a:pPr>
              <a:t>15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2F896E-B3C6-4BDC-8757-735818C66E01}" type="slidenum">
              <a:rPr lang="ru-RU" smtClean="0">
                <a:latin typeface="Arial" pitchFamily="34" charset="0"/>
              </a:rPr>
              <a:pPr>
                <a:defRPr/>
              </a:pPr>
              <a:t>16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2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A46-DEEE-43B5-9DC2-EFD501EF5E7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886236-A309-4A8F-A912-4091C6FDB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A46-DEEE-43B5-9DC2-EFD501EF5E7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236-A309-4A8F-A912-4091C6FDB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A46-DEEE-43B5-9DC2-EFD501EF5E7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236-A309-4A8F-A912-4091C6FDB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A46-DEEE-43B5-9DC2-EFD501EF5E7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886236-A309-4A8F-A912-4091C6FDB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A46-DEEE-43B5-9DC2-EFD501EF5E7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236-A309-4A8F-A912-4091C6FDB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A46-DEEE-43B5-9DC2-EFD501EF5E7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236-A309-4A8F-A912-4091C6FDB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A46-DEEE-43B5-9DC2-EFD501EF5E7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886236-A309-4A8F-A912-4091C6FDB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A46-DEEE-43B5-9DC2-EFD501EF5E7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236-A309-4A8F-A912-4091C6FDB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A46-DEEE-43B5-9DC2-EFD501EF5E7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236-A309-4A8F-A912-4091C6FDB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A46-DEEE-43B5-9DC2-EFD501EF5E7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236-A309-4A8F-A912-4091C6FDB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EA46-DEEE-43B5-9DC2-EFD501EF5E7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6236-A309-4A8F-A912-4091C6FDB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F3EA46-DEEE-43B5-9DC2-EFD501EF5E7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886236-A309-4A8F-A912-4091C6FDB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8.gif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7.jpeg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12" Type="http://schemas.openxmlformats.org/officeDocument/2006/relationships/image" Target="../media/image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415" y="-15987"/>
            <a:ext cx="9205243" cy="69123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479634" y="-4526546"/>
            <a:ext cx="184730" cy="951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5260" y="5517232"/>
            <a:ext cx="4308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Музыкальный руководитель МБДОУ №47 г. Невинномысска</a:t>
            </a:r>
            <a:br>
              <a:rPr lang="ru-RU" sz="1200" dirty="0" smtClean="0"/>
            </a:br>
            <a:r>
              <a:rPr lang="ru-RU" sz="1200" b="1" dirty="0" smtClean="0"/>
              <a:t>И.В. </a:t>
            </a:r>
            <a:r>
              <a:rPr lang="ru-RU" sz="1200" b="1" dirty="0" err="1" smtClean="0"/>
              <a:t>Шаповалова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                        2016 год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1916832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333FF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Театрализованная деятельность в детском саду</a:t>
            </a:r>
          </a:p>
        </p:txBody>
      </p:sp>
      <p:pic>
        <p:nvPicPr>
          <p:cNvPr id="18" name="Рисунок 17" descr="71783927_teat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2084" y="-23105"/>
            <a:ext cx="4340963" cy="703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3" y="4954406"/>
            <a:ext cx="762000" cy="1381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83" y="-464870"/>
            <a:ext cx="2164269" cy="21642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16" y="2279827"/>
            <a:ext cx="784348" cy="5505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91" y="4170319"/>
            <a:ext cx="784348" cy="550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99012"/>
            <a:ext cx="784348" cy="5505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9390">
            <a:off x="679544" y="5731415"/>
            <a:ext cx="762000" cy="13811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8" y="2523528"/>
            <a:ext cx="495300" cy="4381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74" y="2095920"/>
            <a:ext cx="495300" cy="4381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76" y="3855824"/>
            <a:ext cx="495300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71600" y="836712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ПОДГОТОВИТЕЛЬНЫЙ ЭТАП</a:t>
            </a:r>
          </a:p>
          <a:p>
            <a:endParaRPr lang="ru-RU" sz="2400" u="sng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u="sng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u="sng" dirty="0" smtClean="0">
                <a:solidFill>
                  <a:srgbClr val="3333FF"/>
                </a:solidFill>
                <a:cs typeface="Times New Roman" pitchFamily="18" charset="0"/>
              </a:rPr>
              <a:t> Выбор произведения</a:t>
            </a:r>
            <a:r>
              <a:rPr lang="ru-RU" sz="2400" dirty="0" smtClean="0">
                <a:solidFill>
                  <a:srgbClr val="3333FF"/>
                </a:solidFill>
                <a:cs typeface="Times New Roman" pitchFamily="18" charset="0"/>
              </a:rPr>
              <a:t> в соответствии с возрастными особенностями детей( с понятной для детей моральной идеей, динамичными событиями, с персонажами, наделенными выразительными характеристиками)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u="sng" dirty="0" smtClean="0">
                <a:solidFill>
                  <a:srgbClr val="3333FF"/>
                </a:solidFill>
                <a:cs typeface="Times New Roman" pitchFamily="18" charset="0"/>
              </a:rPr>
              <a:t> Написание варианта сценария</a:t>
            </a:r>
          </a:p>
          <a:p>
            <a:pPr>
              <a:buFont typeface="Wingdings" pitchFamily="2" charset="2"/>
              <a:buChar char="q"/>
            </a:pPr>
            <a:endParaRPr lang="ru-RU" sz="2400" u="sng" dirty="0" smtClean="0">
              <a:solidFill>
                <a:srgbClr val="3333FF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u="sng" dirty="0" smtClean="0">
                <a:solidFill>
                  <a:srgbClr val="3333FF"/>
                </a:solidFill>
                <a:cs typeface="Times New Roman" pitchFamily="18" charset="0"/>
              </a:rPr>
              <a:t> Мотивирование </a:t>
            </a:r>
            <a:r>
              <a:rPr lang="ru-RU" sz="2400" dirty="0" smtClean="0">
                <a:solidFill>
                  <a:srgbClr val="3333FF"/>
                </a:solidFill>
                <a:cs typeface="Times New Roman" pitchFamily="18" charset="0"/>
              </a:rPr>
              <a:t> детей на театрализованную деятельность (введение в проблему)</a:t>
            </a:r>
            <a:endParaRPr lang="ru-RU" sz="2400" dirty="0">
              <a:solidFill>
                <a:srgbClr val="3333FF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928802"/>
            <a:ext cx="4572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6" name="Рисунок 3" descr="mensen_meisje_in_baljur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00636"/>
            <a:ext cx="13620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2" y="749315"/>
            <a:ext cx="495300" cy="438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333"/>
            <a:ext cx="4953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135789"/>
            <a:ext cx="495300" cy="438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24" y="835040"/>
            <a:ext cx="495300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71600" y="836712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3950" y="1340768"/>
            <a:ext cx="801575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3333FF"/>
                </a:solidFill>
                <a:latin typeface="+mj-lt"/>
              </a:rPr>
              <a:t>ПРАКТИЧЕСКИЙ ЭТАП (предварительный)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3333FF"/>
                </a:solidFill>
              </a:rPr>
              <a:t> На основе проведенных экскурсий и наблюдений-  формировать представлений о театре, подведение к  пониманию специфики актерского искусства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3333FF"/>
                </a:solidFill>
              </a:rPr>
              <a:t> Выразительное чтение выбранных произведений для инсценировки.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3333FF"/>
                </a:solidFill>
              </a:rPr>
              <a:t> Беседы с детьми по содержанию стихотворений.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3333FF"/>
                </a:solidFill>
              </a:rPr>
              <a:t> Составление словесных портретов персонажей.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3333FF"/>
                </a:solidFill>
              </a:rPr>
              <a:t> Рисование иллюстраций к произведению.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3333FF"/>
                </a:solidFill>
              </a:rPr>
              <a:t> Обсуждение кандидатур на роли персонажей.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rgbClr val="3333FF"/>
                </a:solidFill>
              </a:rPr>
              <a:t> Обсуждение декораций и костюмов, их приобретение и изготовление.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08" y="91486"/>
            <a:ext cx="495300" cy="43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828"/>
            <a:ext cx="495300" cy="438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19283"/>
            <a:ext cx="4953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" y="819283"/>
            <a:ext cx="495300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71600" y="836712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52736"/>
            <a:ext cx="6929486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400" dirty="0" smtClean="0"/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3333FF"/>
                </a:solidFill>
                <a:latin typeface="+mj-lt"/>
              </a:rPr>
              <a:t>ПРАКТИЧЕСКИЙ ЭТАП (подготовительный)</a:t>
            </a:r>
            <a:endParaRPr lang="ru-RU" sz="2400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3333FF"/>
                </a:solidFill>
              </a:rPr>
              <a:t> Работа с ведущими; знакомство со вступлением.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3333FF"/>
                </a:solidFill>
              </a:rPr>
              <a:t> Работа с артистами: выразительное чтение, игровые движения, мимика, знакомство с рисунком танцев.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3333FF"/>
                </a:solidFill>
              </a:rPr>
              <a:t> Индивидуальная работа по ролям.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3333FF"/>
                </a:solidFill>
              </a:rPr>
              <a:t> Работа над отдельными эпизодами. Уточнение предлагаемых обстоятельств и мотивов поведения отдельных персонажей.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3333FF"/>
                </a:solidFill>
              </a:rPr>
              <a:t> Работа над выразительностью речи и подлинностью поведения в сценических условиях; закрепление отдельных мизансцен.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3333FF"/>
                </a:solidFill>
              </a:rPr>
              <a:t> Репетиции отдельных картин в разных составах с деталями костюмов и реквизита, музыкальным оформлением.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ru-RU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3333FF"/>
                </a:solidFill>
              </a:rPr>
              <a:t> Репетиция всего спектакля с элементами костюмов, реквизита и декораций. Уточнение </a:t>
            </a:r>
            <a:r>
              <a:rPr lang="ru-RU" dirty="0" err="1" smtClean="0">
                <a:solidFill>
                  <a:srgbClr val="3333FF"/>
                </a:solidFill>
              </a:rPr>
              <a:t>темпоритма</a:t>
            </a:r>
            <a:r>
              <a:rPr lang="ru-RU" dirty="0" smtClean="0">
                <a:solidFill>
                  <a:srgbClr val="3333FF"/>
                </a:solidFill>
              </a:rPr>
              <a:t> спектакля. Назначение ответственных за смену декораций и реквизита</a:t>
            </a: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2" y="749315"/>
            <a:ext cx="495300" cy="43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760"/>
            <a:ext cx="495300" cy="438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98" y="71475"/>
            <a:ext cx="4953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09" y="788414"/>
            <a:ext cx="495300" cy="438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64" y="4581129"/>
            <a:ext cx="1115832" cy="180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028891"/>
            <a:ext cx="5572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latin typeface="+mj-lt"/>
                <a:cs typeface="Vani" pitchFamily="34" charset="0"/>
              </a:rPr>
              <a:t>Фоторепортаж</a:t>
            </a:r>
          </a:p>
          <a:p>
            <a:r>
              <a:rPr lang="ru-RU" b="1" i="1" dirty="0" smtClean="0">
                <a:solidFill>
                  <a:srgbClr val="0070C0"/>
                </a:solidFill>
                <a:cs typeface="Vani" pitchFamily="34" charset="0"/>
              </a:rPr>
              <a:t>             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(театр в жизни детей)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4" descr="s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486400"/>
            <a:ext cx="6667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2088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495300" cy="43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98" y="2924944"/>
            <a:ext cx="495300" cy="43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38260"/>
            <a:ext cx="495300" cy="438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78682"/>
            <a:ext cx="495300" cy="4381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73216"/>
            <a:ext cx="8064896" cy="937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78" y="38225"/>
            <a:ext cx="495300" cy="438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56" y="723270"/>
            <a:ext cx="495300" cy="438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80" y="9301"/>
            <a:ext cx="495300" cy="438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1953"/>
            <a:ext cx="495300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6" y="0"/>
            <a:ext cx="915143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495300" cy="43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98" y="2924944"/>
            <a:ext cx="495300" cy="43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38260"/>
            <a:ext cx="495300" cy="438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78682"/>
            <a:ext cx="4953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78" y="38225"/>
            <a:ext cx="495300" cy="438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56" y="723270"/>
            <a:ext cx="495300" cy="438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80" y="9301"/>
            <a:ext cx="495300" cy="438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1953"/>
            <a:ext cx="495300" cy="4381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6" y="1717840"/>
            <a:ext cx="7475450" cy="38986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675">
            <a:off x="16106" y="4698321"/>
            <a:ext cx="2457722" cy="294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675">
            <a:off x="3138687" y="4719974"/>
            <a:ext cx="2457722" cy="29492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675">
            <a:off x="6295467" y="4737473"/>
            <a:ext cx="2457722" cy="29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57"/>
            <a:ext cx="9124775" cy="68612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495300" cy="43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98" y="2924944"/>
            <a:ext cx="495300" cy="43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38260"/>
            <a:ext cx="495300" cy="438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78682"/>
            <a:ext cx="4953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78" y="38225"/>
            <a:ext cx="495300" cy="438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56" y="723270"/>
            <a:ext cx="495300" cy="438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80" y="9301"/>
            <a:ext cx="495300" cy="438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1953"/>
            <a:ext cx="495300" cy="4381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32" y="1311585"/>
            <a:ext cx="7390507" cy="41571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675">
            <a:off x="16106" y="4698321"/>
            <a:ext cx="2457722" cy="294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675">
            <a:off x="6184273" y="4820824"/>
            <a:ext cx="2457722" cy="29492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675">
            <a:off x="3138687" y="4759573"/>
            <a:ext cx="2457722" cy="294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0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r="8081" b="7071"/>
          <a:stretch/>
        </p:blipFill>
        <p:spPr>
          <a:xfrm>
            <a:off x="539553" y="1052736"/>
            <a:ext cx="799288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176">
            <a:off x="665260" y="5272952"/>
            <a:ext cx="1299714" cy="1559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176">
            <a:off x="2194912" y="5289970"/>
            <a:ext cx="1299714" cy="1559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176">
            <a:off x="3764600" y="5289970"/>
            <a:ext cx="1299714" cy="1559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176">
            <a:off x="5345780" y="5289971"/>
            <a:ext cx="1299714" cy="1559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176">
            <a:off x="6915468" y="5272953"/>
            <a:ext cx="1299714" cy="15596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2382">
            <a:off x="4679895" y="2705382"/>
            <a:ext cx="847342" cy="1016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5936">
            <a:off x="5031411" y="3189558"/>
            <a:ext cx="473161" cy="5677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91" y="786532"/>
            <a:ext cx="495300" cy="438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833661"/>
            <a:ext cx="495300" cy="4381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75" y="0"/>
            <a:ext cx="495300" cy="438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30" y="137038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55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a100.mycdn.me/image?t=3&amp;bid=804592969763&amp;id=804592969763&amp;plc=WEB&amp;tkn=*9PK21zEXpCjmTwEeiKABEd4Sz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9"/>
          <a:stretch/>
        </p:blipFill>
        <p:spPr bwMode="auto">
          <a:xfrm>
            <a:off x="539552" y="1124463"/>
            <a:ext cx="7992888" cy="5338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90" y="771407"/>
            <a:ext cx="495300" cy="438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495300" cy="43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0" y="56323"/>
            <a:ext cx="495300" cy="43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31684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9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a100.mycdn.me/image?t=3&amp;bid=802467740963&amp;id=802467740963&amp;plc=WEB&amp;tkn=*bg7y3R2jdr5t_gJkLiUDYayHF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8" y="1202854"/>
            <a:ext cx="8274105" cy="5244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85" y="764704"/>
            <a:ext cx="495300" cy="438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495300" cy="43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0" y="0"/>
            <a:ext cx="495300" cy="43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8" y="764704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65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71600" y="836712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9" name="Рисунок 18" descr="662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74700" y="4214818"/>
            <a:ext cx="3269300" cy="25003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2244" y="1796377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такое театр? Это лучшее средство для общения людей, для понимания их сокровенных чувств. Вы никогда не думали, как было бы хорошо начать создание детского театра с детского возраста? Ведь инстинкт игры с перевоплощением есть у каждого ребёнка. 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К.С.Станиславский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6529">
            <a:off x="6744296" y="3323821"/>
            <a:ext cx="1530109" cy="2158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0" y="815990"/>
            <a:ext cx="495300" cy="438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7069"/>
            <a:ext cx="495300" cy="438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11"/>
            <a:ext cx="495300" cy="438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48" y="815990"/>
            <a:ext cx="495300" cy="4381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97" y="3964944"/>
            <a:ext cx="495300" cy="438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12" y="4423131"/>
            <a:ext cx="495300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a100.mycdn.me/image?t=3&amp;bid=475116025891&amp;id=475116025891&amp;plc=WEB&amp;tkn=*LAZQZxNXeKL0arCAXNdyDO0Bt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92888" cy="5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41" y="617637"/>
            <a:ext cx="495300" cy="438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5577"/>
            <a:ext cx="495300" cy="43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0" y="68098"/>
            <a:ext cx="495300" cy="43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6" y="694495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5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a100.mycdn.me/image?t=3&amp;bid=804593010467&amp;id=804593010467&amp;plc=WEB&amp;tkn=*6a-a8bU1O7PmPGBLk79EmP5o7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0481"/>
            <a:ext cx="7992888" cy="5652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90" y="666693"/>
            <a:ext cx="495300" cy="438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495300" cy="43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17" y="38231"/>
            <a:ext cx="495300" cy="43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10481"/>
            <a:ext cx="495300" cy="438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78" y="2564904"/>
            <a:ext cx="377129" cy="42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92116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 СПАСИБО </a:t>
            </a:r>
          </a:p>
          <a:p>
            <a:r>
              <a:rPr lang="ru-RU" sz="54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        ЗА ВНИМАНИЕ !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5" descr="mensen_meisje_kijkt_uit_raa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143380"/>
            <a:ext cx="180865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71600" y="836712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548680"/>
            <a:ext cx="807249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Aft>
                <a:spcPct val="5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spcAft>
                <a:spcPct val="5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 - один из самых доступных видов искусства для детей, помогающий решить многие актуальные проблемы реализации содержания  образовательных областей. А именно связанные с:</a:t>
            </a:r>
          </a:p>
          <a:p>
            <a:pPr>
              <a:lnSpc>
                <a:spcPct val="140000"/>
              </a:lnSpc>
              <a:spcAft>
                <a:spcPct val="5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   развитием коммуникативных качеств личности (вербальные и невербальные виды общения);</a:t>
            </a:r>
          </a:p>
          <a:p>
            <a:pPr>
              <a:lnSpc>
                <a:spcPct val="140000"/>
              </a:lnSpc>
              <a:spcAft>
                <a:spcPct val="5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воспитанием воли, развитием памяти, воображения, инициативности, фантазии, речи;</a:t>
            </a:r>
          </a:p>
          <a:p>
            <a:pPr>
              <a:lnSpc>
                <a:spcPct val="140000"/>
              </a:lnSpc>
              <a:spcAft>
                <a:spcPct val="5000"/>
              </a:spcAft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формированием эстетического вкуса и др.</a:t>
            </a:r>
          </a:p>
          <a:p>
            <a:pPr>
              <a:lnSpc>
                <a:spcPct val="140000"/>
              </a:lnSpc>
              <a:spcAft>
                <a:spcPct val="5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Но самое главное, что театральная деятельность способствует развитию у ребенка общечеловеческой способности к межличностному взаимодействию, творчеству в любой области, помогает адаптироваться в обществе, почувствовать себя успешным, т.е способствует развитию личности.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471"/>
            <a:ext cx="495300" cy="438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4" y="707288"/>
            <a:ext cx="495300" cy="43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6832"/>
            <a:ext cx="495300" cy="438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48" y="749315"/>
            <a:ext cx="495300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71600" y="836712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54250" y="-692497"/>
            <a:ext cx="7920880" cy="1221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endParaRPr lang="ru-RU" sz="2000" b="1" dirty="0" smtClean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Всестороннее развитие личности ребенка через театрализованную деятельность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0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Знакомство с различными видами театра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Воспитание коммуникативной культуры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Развитие исследовательского интереса и творческих способностей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Повышение общей культуры ребенка, приобщение к духовным ценностям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333"/>
            <a:ext cx="495300" cy="43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1" y="799628"/>
            <a:ext cx="495300" cy="438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56" y="0"/>
            <a:ext cx="4953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20" y="781086"/>
            <a:ext cx="495300" cy="438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4" y="2963711"/>
            <a:ext cx="1943792" cy="1895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76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76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76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6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71600" y="836712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9552" y="-1395536"/>
            <a:ext cx="7848872" cy="1092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Виды театра в детском саду: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0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0" defTabSz="914400" rtl="0" eaLnBrk="0" fontAlgn="base" latinLnBrk="0" hangingPunct="0"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настольный кукольный театр, плоскостной театр</a:t>
            </a:r>
          </a:p>
          <a:p>
            <a:pPr marR="0" lvl="0" indent="0" defTabSz="914400" rtl="0" eaLnBrk="0" fontAlgn="base" latinLnBrk="0" hangingPunct="0"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0" defTabSz="914400" rtl="0" eaLnBrk="0" fontAlgn="base" latinLnBrk="0" hangingPunct="0"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теневой театр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0" defTabSz="914400" rtl="0" eaLnBrk="0" fontAlgn="base" latinLnBrk="0" hangingPunct="0"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стендовый </a:t>
            </a:r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 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</a:t>
            </a:r>
            <a:r>
              <a:rPr lang="ru-RU" sz="2000" b="1" dirty="0" err="1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фланелеграфе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магнитный театр и др.)</a:t>
            </a:r>
            <a:endParaRPr lang="ru-RU" sz="2000" b="1" dirty="0">
              <a:solidFill>
                <a:srgbClr val="3333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0" defTabSz="914400" rtl="0" eaLnBrk="0" fontAlgn="base" latinLnBrk="0" hangingPunct="0"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0" defTabSz="914400" rtl="0" eaLnBrk="0" fontAlgn="base" latinLnBrk="0" hangingPunct="0"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театр на руке (театр пяти пальцев,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бибабо)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1" eaLnBrk="0" fontAlgn="base" hangingPunct="0"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Aft>
                <a:spcPct val="0"/>
              </a:spcAft>
              <a:buFontTx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театр 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марионеток, тростевые куклы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0" defTabSz="914400" rtl="0" eaLnBrk="0" fontAlgn="base" latinLnBrk="0" hangingPunct="0"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0" defTabSz="914400" rtl="0" eaLnBrk="0" fontAlgn="base" latinLnBrk="0" hangingPunct="0"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театр кукол с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живой рукой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lang="ru-RU" sz="2000" dirty="0">
              <a:solidFill>
                <a:srgbClr val="3333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0" defTabSz="914400" rtl="0" eaLnBrk="0" fontAlgn="base" latinLnBrk="0" hangingPunct="0"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0" defTabSz="914400" rtl="0" eaLnBrk="0" fontAlgn="base" latinLnBrk="0" hangingPunct="0"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театр масок</a:t>
            </a:r>
          </a:p>
          <a:p>
            <a:pPr marR="0" lvl="0" indent="0" defTabSz="914400" rtl="0" eaLnBrk="0" fontAlgn="base" latinLnBrk="0" hangingPunct="0"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0" defTabSz="914400" rtl="0" eaLnBrk="0" fontAlgn="base" latinLnBrk="0" hangingPunct="0"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куклы системы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куклы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3" descr="mensen_manvrouw_met_marrionett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53932"/>
            <a:ext cx="2987824" cy="332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10" y="836712"/>
            <a:ext cx="495300" cy="438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6" y="836712"/>
            <a:ext cx="495300" cy="4381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01" y="27571"/>
            <a:ext cx="495300" cy="438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4730"/>
            <a:ext cx="495300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6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66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66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62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662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662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662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904" y="764704"/>
            <a:ext cx="3684296" cy="1077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/>
          <a:stretch/>
        </p:blipFill>
        <p:spPr>
          <a:xfrm>
            <a:off x="621196" y="478475"/>
            <a:ext cx="2066708" cy="163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1" y="2396133"/>
            <a:ext cx="2294315" cy="1723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6" y="4570353"/>
            <a:ext cx="2294620" cy="1720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53" y="4570353"/>
            <a:ext cx="2294620" cy="17209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30" y="2433797"/>
            <a:ext cx="2263224" cy="16874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05994"/>
            <a:ext cx="2576234" cy="17527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30" y="478474"/>
            <a:ext cx="2226778" cy="16753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19760"/>
          <a:stretch/>
        </p:blipFill>
        <p:spPr>
          <a:xfrm>
            <a:off x="3275856" y="4570352"/>
            <a:ext cx="2576234" cy="17209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22" y="6365"/>
            <a:ext cx="495300" cy="438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76" y="6365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5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71600" y="836712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11560" y="873588"/>
            <a:ext cx="9792910" cy="1024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ОБУЧЕНИЯ ТЕАТРАЛЬНОМУ ИСКУССТВУ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коллективные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групповые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подгрупповые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работы в парах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индивидуальные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800" dirty="0" smtClean="0">
              <a:solidFill>
                <a:srgbClr val="3333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МЕТОДЫ ОБУЧЕНИЯ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800" b="1" i="1" dirty="0" smtClean="0">
              <a:solidFill>
                <a:srgbClr val="3333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Метод игры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Метод </a:t>
            </a:r>
            <a:r>
              <a:rPr lang="ru-RU" sz="2400" b="1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сказкотерапии</a:t>
            </a:r>
            <a:endParaRPr lang="ru-RU" sz="2400" b="1" i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Этюдный метод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Метод воздействия</a:t>
            </a:r>
            <a:endParaRPr lang="ru-RU" sz="2400" b="1" i="1" dirty="0" smtClean="0">
              <a:solidFill>
                <a:srgbClr val="3333FF"/>
              </a:solidFill>
            </a:endParaRPr>
          </a:p>
          <a:p>
            <a:endParaRPr lang="ru-RU" sz="14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20" y="4221088"/>
            <a:ext cx="2042160" cy="204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29" y="1916832"/>
            <a:ext cx="3565890" cy="1942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5440"/>
            <a:ext cx="4953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30" y="254644"/>
            <a:ext cx="495300" cy="438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0" y="836712"/>
            <a:ext cx="495300" cy="438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48" y="836712"/>
            <a:ext cx="495300" cy="4381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52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22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22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22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22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22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522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522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522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522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22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22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522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22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22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522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522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71600" y="836712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71472" y="693857"/>
            <a:ext cx="8572528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Условия для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театрализованной деятельности</a:t>
            </a:r>
            <a:endParaRPr lang="ru-RU" sz="20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раннего возраста вслушиваться в художественное слово, эмоционально откликаться на него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интерес к драматизации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Заботиться об оснащении театрализованных игр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Уделять серьезное внимание подбору литературных произведений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66" y="4265690"/>
            <a:ext cx="1371022" cy="2023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5440"/>
            <a:ext cx="495300" cy="43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427" y="184280"/>
            <a:ext cx="495300" cy="438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2" y="749315"/>
            <a:ext cx="4953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93" y="749315"/>
            <a:ext cx="495300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9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9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9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3244334"/>
            <a:ext cx="2714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 РАБОТЫ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638800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517232"/>
            <a:ext cx="495300" cy="438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76" y="5736307"/>
            <a:ext cx="4953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73" y="5736307"/>
            <a:ext cx="495300" cy="438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70" y="5736307"/>
            <a:ext cx="495300" cy="438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638800"/>
            <a:ext cx="495300" cy="438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05" y="5689509"/>
            <a:ext cx="495300" cy="438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34" y="5638800"/>
            <a:ext cx="495300" cy="4381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69" y="5735635"/>
            <a:ext cx="495300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2086</TotalTime>
  <Words>547</Words>
  <Application>Microsoft Office PowerPoint</Application>
  <PresentationFormat>Экран (4:3)</PresentationFormat>
  <Paragraphs>259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Adobe Fan Heiti Std B</vt:lpstr>
      <vt:lpstr>Arial</vt:lpstr>
      <vt:lpstr>Calibri</vt:lpstr>
      <vt:lpstr>Franklin Gothic Book</vt:lpstr>
      <vt:lpstr>Franklin Gothic Medium</vt:lpstr>
      <vt:lpstr>Monotype Corsiva</vt:lpstr>
      <vt:lpstr>Times New Roman</vt:lpstr>
      <vt:lpstr>Vani</vt:lpstr>
      <vt:lpstr>Wingdings</vt:lpstr>
      <vt:lpstr>Wingdings 2</vt:lpstr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дамир</dc:creator>
  <cp:lastModifiedBy>Windows User</cp:lastModifiedBy>
  <cp:revision>151</cp:revision>
  <dcterms:created xsi:type="dcterms:W3CDTF">2013-02-03T17:38:01Z</dcterms:created>
  <dcterms:modified xsi:type="dcterms:W3CDTF">2016-04-28T12:06:48Z</dcterms:modified>
</cp:coreProperties>
</file>