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79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11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2704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539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6904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031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377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27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1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76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04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38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63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07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8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45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1ABF4-4091-4B01-AAF5-3668AD21440E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A584D0-9B9D-45B2-9F89-90873A104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22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ation.pravo.gov.ru/Document/View/0001202212280044?index=73" TargetMode="External"/><Relationship Id="rId3" Type="http://schemas.openxmlformats.org/officeDocument/2006/relationships/hyperlink" Target="http://publication.pravo.gov.ru/Document/View/0001202212280044?index=59" TargetMode="External"/><Relationship Id="rId7" Type="http://schemas.openxmlformats.org/officeDocument/2006/relationships/hyperlink" Target="http://publication.pravo.gov.ru/Document/View/0001202212280044?index=70" TargetMode="External"/><Relationship Id="rId2" Type="http://schemas.openxmlformats.org/officeDocument/2006/relationships/hyperlink" Target="http://publication.pravo.gov.ru/Document/View/0001202212280044?index=58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publication.pravo.gov.ru/Document/View/0001202212280044?index=66" TargetMode="External"/><Relationship Id="rId5" Type="http://schemas.openxmlformats.org/officeDocument/2006/relationships/hyperlink" Target="http://publication.pravo.gov.ru/Document/View/0001202212280044?index=63" TargetMode="External"/><Relationship Id="rId4" Type="http://schemas.openxmlformats.org/officeDocument/2006/relationships/hyperlink" Target="http://publication.pravo.gov.ru/Document/View/0001202212280044?index=61http://publication.pravo.gov.ru/Document/View/0001202212280044?index=61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ation.pravo.gov.ru/Document/View/0001202212280044?index=110" TargetMode="External"/><Relationship Id="rId3" Type="http://schemas.openxmlformats.org/officeDocument/2006/relationships/hyperlink" Target="http://publication.pravo.gov.ru/Document/View/0001202212280044?index=78" TargetMode="External"/><Relationship Id="rId7" Type="http://schemas.openxmlformats.org/officeDocument/2006/relationships/hyperlink" Target="http://publication.pravo.gov.ru/Document/View/0001202212280044?index=100" TargetMode="External"/><Relationship Id="rId2" Type="http://schemas.openxmlformats.org/officeDocument/2006/relationships/hyperlink" Target="http://publication.pravo.gov.ru/Document/View/0001202212280044?index=7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publication.pravo.gov.ru/Document/View/0001202212280044?index=91" TargetMode="External"/><Relationship Id="rId5" Type="http://schemas.openxmlformats.org/officeDocument/2006/relationships/hyperlink" Target="http://publication.pravo.gov.ru/Document/View/0001202212280044?index=84" TargetMode="External"/><Relationship Id="rId4" Type="http://schemas.openxmlformats.org/officeDocument/2006/relationships/hyperlink" Target="http://publication.pravo.gov.ru/Document/View/0001202212280044?index=79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ation.pravo.gov.ru/Document/View/0001202212280044?index=141" TargetMode="External"/><Relationship Id="rId3" Type="http://schemas.openxmlformats.org/officeDocument/2006/relationships/hyperlink" Target="http://publication.pravo.gov.ru/Document/View/0001202212280044?index=124" TargetMode="External"/><Relationship Id="rId7" Type="http://schemas.openxmlformats.org/officeDocument/2006/relationships/hyperlink" Target="http://publication.pravo.gov.ru/Document/View/0001202212280044?index=135" TargetMode="External"/><Relationship Id="rId2" Type="http://schemas.openxmlformats.org/officeDocument/2006/relationships/hyperlink" Target="http://publication.pravo.gov.ru/Document/View/0001202212280044?index=12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publication.pravo.gov.ru/Document/View/0001202212280044?index=131" TargetMode="External"/><Relationship Id="rId5" Type="http://schemas.openxmlformats.org/officeDocument/2006/relationships/hyperlink" Target="http://publication.pravo.gov.ru/Document/View/0001202212280044?index=128" TargetMode="External"/><Relationship Id="rId4" Type="http://schemas.openxmlformats.org/officeDocument/2006/relationships/hyperlink" Target="http://publication.pravo.gov.ru/Document/View/0001202212280044?index=125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?index=5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212280044?index=8" TargetMode="External"/><Relationship Id="rId7" Type="http://schemas.openxmlformats.org/officeDocument/2006/relationships/hyperlink" Target="http://publication.pravo.gov.ru/Document/View/0001202212280044?index=16" TargetMode="External"/><Relationship Id="rId2" Type="http://schemas.openxmlformats.org/officeDocument/2006/relationships/hyperlink" Target="http://publication.pravo.gov.ru/Document/View/0001202212280044?index=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publication.pravo.gov.ru/Document/View/0001202212280044?index=1" TargetMode="External"/><Relationship Id="rId5" Type="http://schemas.openxmlformats.org/officeDocument/2006/relationships/hyperlink" Target="http://publication.pravo.gov.ru/Document/View/0001202212280044?index=11" TargetMode="External"/><Relationship Id="rId4" Type="http://schemas.openxmlformats.org/officeDocument/2006/relationships/hyperlink" Target="http://publication.pravo.gov.ru/Document/View/0001202212280044?index=9http://publication.pravo.gov.ru/Document/View/0001202212280044?index=9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?index=21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212280044?index=37http://publication.pravo.gov.ru/Document/View/0001202212280044?index=37" TargetMode="External"/><Relationship Id="rId2" Type="http://schemas.openxmlformats.org/officeDocument/2006/relationships/hyperlink" Target="file:///D:\Desktop\&#1060;&#1054;&#1055;\&#1087;&#1088;&#1086;&#1075;&#1088;&#1072;&#1084;&#1084;&#1072;\18.1.%20&#1057;&#1086;&#1094;&#1080;&#1072;&#1083;&#1100;&#1085;&#1086;-&#1082;&#1086;&#1084;&#1084;&#1091;&#1085;&#1080;&#1082;&#1072;&#1090;&#1080;&#1074;&#1085;&#1086;&#1077;%20&#1088;&#1072;&#1079;&#1074;&#1080;&#1090;&#1080;&#1077;%20&#1076;&#1077;&#1090;&#1077;&#1081;%20&#1086;&#1090;%202%20&#1084;&#1077;&#1089;&#1103;&#1094;&#1077;&#1074;%20&#1076;&#1086;%201%20&#1075;&#1086;&#1076;&#1072;;%20%20%20%20%20%20%20%20%20%20%20%20%20%20%20%20%20%20%20%20%20%20%20%20%20%20%20%20%20%20%20%20%20%20%20%2018.2.%20&#1057;&#1086;&#1094;&#1080;&#1072;&#1083;&#1100;&#1085;&#1086;-&#1082;&#1086;&#1084;&#1084;&#1091;&#1085;&#1080;&#1082;&#1072;&#1090;&#1080;&#1074;&#1085;&#1086;&#1077;%20&#1088;&#1072;&#1079;&#1074;&#1080;&#1090;&#1080;&#1077;%20&#1086;&#1090;%20&#1075;&#1086;&#1076;&#1072;%20&#1076;&#1086;%202%20&#1083;&#1077;&#1090;;%20http:\publication.pravo.gov.ru\Document\View\0001202212280044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ation.pravo.gov.ru/Document/View/0001202212280044?index=55" TargetMode="External"/><Relationship Id="rId3" Type="http://schemas.openxmlformats.org/officeDocument/2006/relationships/hyperlink" Target="http://publication.pravo.gov.ru/Document/View/0001202212280044?index=44" TargetMode="External"/><Relationship Id="rId7" Type="http://schemas.openxmlformats.org/officeDocument/2006/relationships/hyperlink" Target="http://publication.pravo.gov.ru/Document/View/0001202212280044?index=52http://publication.pravo.gov.ru/Document/View/0001202212280044?index=52" TargetMode="External"/><Relationship Id="rId2" Type="http://schemas.openxmlformats.org/officeDocument/2006/relationships/hyperlink" Target="http://publication.pravo.gov.ru/Document/View/0001202212280044?index=43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publication.pravo.gov.ru/Document/View/0001202212280044?index=50" TargetMode="External"/><Relationship Id="rId5" Type="http://schemas.openxmlformats.org/officeDocument/2006/relationships/hyperlink" Target="http://publication.pravo.gov.ru/Document/View/0001202212280044?index=48" TargetMode="External"/><Relationship Id="rId4" Type="http://schemas.openxmlformats.org/officeDocument/2006/relationships/hyperlink" Target="http://publication.pravo.gov.ru/Document/View/0001202212280044?index=46http://publication.pravo.gov.ru/Document/View/0001202212280044?index=4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2400" y="336324"/>
            <a:ext cx="9144000" cy="165576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«центр развития ребенка – детский сад № 47 «Родничок»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Невинномысска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6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6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</a:t>
            </a:r>
            <a:endParaRPr lang="ru-RU" sz="16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44286" y="2332037"/>
            <a:ext cx="10900227" cy="2312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муниципального бюджетного дошкольного образовательного учреждения «Центр развития ребенка – детский сад № 47 «Родничок» города Невинномысска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562498" y="464457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в соответствии с федеральным государственным образовательным  стандартом дошкольного образования (далее ФГОС ДО), утвержденным приказом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17.10.2013 г. № 1155, и федеральной образовательной программой дошкольного образования (далее ФОП ДО), утверждённой приказом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25.11.2022 г. № 1028».</a:t>
            </a:r>
          </a:p>
        </p:txBody>
      </p:sp>
    </p:spTree>
    <p:extLst>
      <p:ext uri="{BB962C8B-B14F-4D97-AF65-F5344CB8AC3E}">
        <p14:creationId xmlns:p14="http://schemas.microsoft.com/office/powerpoint/2010/main" val="38555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683" y="1420687"/>
            <a:ext cx="11028680" cy="472440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развитие: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20.1. Речевое развитие детей от  2 месяцев до 1 года;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20.2. Речевое развитие детей от 1 года до 2 лет;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20.3. Речевое развитие детей от 2 лет до 3 лет;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20.4. Речевое развитие детей от 3 лет до 4 лет;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20.5. Речевое развитие детей от 4 лет до 5 лет;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20.6. Речевое развитие детей от 5 лет до 6 лет;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20.7. Речевое развитие детей от 6 лет до 7 лет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.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0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018" y="1473855"/>
            <a:ext cx="11092873" cy="12808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21.1. Художественно-эстетическое развитие детей от 2 месяцев до года;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21.2. Художественно-эстетическое развитие детей от 1 года до 2 лет;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21.3. Художественно-эстетическое развитие детей от 2 лет до 3 лет;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21.4. Художественно-эстетическое развитие детей от 3 лет до 4 лет;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21.5. Художественно-эстетическое развитие детей от 4 лет до 5 лет;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21.6. Художественно-эстетическое развитие детей от 5 лет до 6 лет;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21.7. Художественно эстетическое развитие детей от 6 лет до 7 лет.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7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4691" y="1409201"/>
            <a:ext cx="10335491" cy="12808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развитие: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22.1. Физическое развитие детей от 2месяцев до года;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22.2. Физическое развитие детей от 1 года до 2 лет;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22.3. Физическое развитие детей от 2 лет до 3 лет;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22.4. Физическое развитие детей от 3 лет до 4 лет;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22.5. Физическое развитие детей от 4 лет до 5 лет;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22.6. Физическое развитие детей от 5 лет до 6 лет;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22.7. Физическое развитие детей от 6 лет до 7 лет.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25" y="43466"/>
            <a:ext cx="8911687" cy="886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с семья дошкольников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1886" y="1440815"/>
            <a:ext cx="3505028" cy="207369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партнёрских отношений с родителями (законными представителями) детей младенческого, раннего и дошкольного возраста для решения образовательных задач;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068" y="4184298"/>
            <a:ext cx="3825846" cy="235494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родителей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ДОО;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889999" y="1509484"/>
            <a:ext cx="3040743" cy="179977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способствование развитию ответственного и осознанного родительства, как базовой основы благополучия семьи;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345714" y="4128974"/>
            <a:ext cx="3846286" cy="241027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66727" y="3447919"/>
            <a:ext cx="2728686" cy="247105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работы с родителями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8539921">
            <a:off x="4175344" y="2564570"/>
            <a:ext cx="825281" cy="103712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6118940">
            <a:off x="7263818" y="5253127"/>
            <a:ext cx="825281" cy="103712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3970996">
            <a:off x="7672593" y="2409042"/>
            <a:ext cx="825281" cy="103712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5363706">
            <a:off x="4163285" y="5231889"/>
            <a:ext cx="825281" cy="103712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27063" y="845806"/>
            <a:ext cx="3040743" cy="179977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(законных представителей) в образовательный процесс.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931930" y="2662902"/>
            <a:ext cx="825281" cy="78501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35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544" y="754737"/>
            <a:ext cx="11640456" cy="4209147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Направления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 коррекционно-развивающей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и задачи коррекционно-развивающей работы (далее КРР) в рамках реализации Программы соответствует п. 27.1-27.7, 27.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ДОУ определены следующие категории целевых групп, обучающихся для оказания им адресной психолого-педагогической помощи и включения их в программы психолого-педагогического сопровождения: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норматипичные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дети с нормальным кризисом развития;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обучающие с особыми образовательными потребностями (далее ООП): с ограниченными возможностями здоровья (далее ОВЗ) и (или) инвалидностью, получившие статус в порядке, установленном законодательством Российской Федерации;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обучающиеся, испытывающие трудности в освоении Программы, развитии, социальной адаптации;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дети и (или) семьи, находящиеся в трудной жизненной ситуации, признанные таковыми в нормативно уставном порядке;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дети и (или) семьи, находящиеся в социально опасном положении (безнадзорные, беспризорные, склонные к бродяжничеству), признанные таковыми в нормативно установленном порядке;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обучающиеся «группы риска»: проявляющие комплекс выраженных факторов риска негативных проявлений (импульсивность, агрессивность, неустойчивая или крайне низкая (завышенная) самооценка, завышенный уровень притязаний).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92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82880" y="213360"/>
            <a:ext cx="11795760" cy="64312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разработана также с учетом нормативных правовых актов, которые содержат обязательные требования к условиям организации дошкольного образования: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Конвенция о правах ребенка (одобрена Генеральной Ассамблеей ООН 20.11.1989 г.) (вступила в силу для СССР 15.09.1990 г.).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Федеральный закон от 29.12.2012 г. № 273-ФЗ «Об образовании в Российской Федерации».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Федеральный закон от 24.12.1998 г. № 124-ФЗ «Об основных гарантиях прав ребенка в Российской Федерации» (редакция от 14.07.2022 г.).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Постановление Правительства РФ от 21.02.2022 г. № 225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организаций». 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Приказ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31.07.2020 г. № 373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 (зарегистрирован 31.08.2020 г. № 59599).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Приказ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Минздравсоцразвития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26.08.2010 г. № 761н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 (зарегистрирован в Минюсте России 06.12.2010 г. № 18638) (редакция от 31.05.2011 г.).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Приказ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22.12.2014 г. № 16.01 «О продолжительности рабочего времени (нормах часов педагогической работы за ставку заработной платы) педагогических работников и о порядке определения учебной нагрузки педагогических работников, оговариваемой в трудовом договоре» (зарегистрировано в Минюсте России 25.02.2015 г. № 36204) (редакция от 13.05.2019 г.).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Приказ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11.05.2016 г. № 536 «Об утверждении особенностей режима рабочего времени и времени отдых педагогических и иных работников организаций, осуществляющих образовательную деятельность».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Постановление Правительства РФ от 14.05.2015 г. № 466 «О ежегодных основных удлиненных оплачиваемых отпусках» (редакция от 07.04.2017 г.).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Приказ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07.04.2014 г. № 276 «Об утверждении Порядка проведения аттестации педагогических работников организаций, осуществляющих образовательную деятельность» (редакция от 23.12.2020 г.).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Приказ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20.09.2013 г. № 1082 «Об утверждении Положения о психолого-медико-педагогической комиссии».</a:t>
            </a:r>
          </a:p>
        </p:txBody>
      </p:sp>
    </p:spTree>
    <p:extLst>
      <p:ext uri="{BB962C8B-B14F-4D97-AF65-F5344CB8AC3E}">
        <p14:creationId xmlns:p14="http://schemas.microsoft.com/office/powerpoint/2010/main" val="24065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" y="1325880"/>
            <a:ext cx="11978640" cy="496824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–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 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историческая память и преемственность поколений, единства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народов России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 достигается через решение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п. 14.2. ФОП ДО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4-5).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ФОП ДО Программа построена на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(ФОП ДО стр. 5, п. 14.3).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1099458" y="173038"/>
            <a:ext cx="9144000" cy="5280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 из 2-х частей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87236" y="2042160"/>
            <a:ext cx="6274524" cy="26974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(составляет не менее 60% от общего объема Программы)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671458" y="2042160"/>
            <a:ext cx="6126480" cy="26974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(составляет не более 40% от общего объема Программы)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2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53" y="315884"/>
            <a:ext cx="11902440" cy="640080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Содержание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планируемые результаты Обязательной части Программы соответствует содержанию и планируемым результатам ФОП ДО.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представлена программами, направленную на реализацию приоритетных направлений работы ДОУ: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«Математические ступеньки»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Колесникова Е.В.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(реализуется на занятиях в объеме не более 40 % от общего объема занятия) (с 3 до 8 лет)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Раздел «Конструирования» Программы «Развитие»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НОУ «Учебный центр им. Л.А.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Венгера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«Развитие»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(реализуется на занятиях в объеме не более 40 % от общего объема занятия) (с 3 до 8 лет)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«Играйте на здоровье!»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А.Н. Волошина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(реализуется на занятиях в объеме не более 40 % от общего объема занятия) (с 3 до 8 лет);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«Региональная культура, как средство патриотического воспитания детей дошкольного возраста»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Р.М.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Литвинова (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в режимных моментах и через интеграцию с другими образовательными областями) (с 3 до 8 лет)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«Познавательное развитие детей»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Комплексной образовательной программы для детей раннего возраста «Первые шаги» Е.О. Смирнова, С.Ю. Мещерякова, Т.В. Ермолова (реализуется в режимных моментах) (с 1 года до 3).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«Приключение кота Белобока, или экономика для малышей» Руководитель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 директор государственного автономного образовательного учреждения среднего профессионального образования «Волгоградский социально-педагогический колледж», заслуженный учитель РФ Г. Н.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Бирина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 5 до 6 лет реализуется в режимных моментах и через интеграцию с другими образовательными областями; с 6 до 8 лет внесены в расписание непосредственной образовательной деятельности) (с 5 до 8 лет).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«Юный эколог»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Николаева С.Н. (с 3 до 5 лет реализуется в режимных моментах и через интеграцию с другими образовательными областями); с 5 до 7 лет внесены в расписание непосредственной образовательной деятельности (с 3 до 7 лет)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9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442" y="1311562"/>
            <a:ext cx="11151809" cy="5428343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Программы представляют собой возрастные характеристики возможных достижений ребенка дошкольного возраста на разных возрастных этапах и к завершению дошкольного образования (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ДО, п.15, стр. 5.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в младенческом возрасте (к концу года)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(ФОП ДО, п.15.1, стр. 6)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в раннем возрасте (к трем годам)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(ФОП ДО п. 15.2., стр. 7)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к четырем годам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(ФОП ДО, п.15.3.1., стр. 8)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к пяти годам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(ФОП ДО. 15.3.2., стр. 10)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к шести годам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(ФОП ДО, п. 15.3.3., стр. 12)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на этапе завершения освоения Программы (к концу дошкольного возраста)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(ФОП ДО, 15.4., стр. 15)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4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632" y="1293090"/>
            <a:ext cx="11756570" cy="5704115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определяет содержательные линии образовательной деятельности,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реализуемые ДОО по основным направлениям развития детей дошкольного возраста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(социально-коммуникативного, познавательного, речевого, художественно-эстетического,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 развития).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образовательной области сформулированы задачи и содержание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деятельности, предусмотренное для освоения в каждой возрастной группе детей в возрасте от двух до семи- восьми лет. Представлены задачи воспитания, направленные на приобщение детей к ценностям российского народа, формирование у них ценностного отношения к окружающему миру.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 содержание образовательной деятельности по возрастам, а также задачи воспитания и формируемые ценности для каждой образовательной области соответствуют пунктам 18–22 содержательного раздела ФОП ДО </a:t>
            </a:r>
            <a:r>
              <a:rPr lang="ru-RU" sz="27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ФОП ДО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8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520" y="1439159"/>
            <a:ext cx="11841480" cy="4724400"/>
          </a:xfrm>
        </p:spPr>
        <p:txBody>
          <a:bodyPr>
            <a:normAutofit fontScale="90000"/>
          </a:bodyPr>
          <a:lstStyle/>
          <a:p>
            <a:r>
              <a:rPr lang="ru-RU" sz="31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развитие: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18.1. Социально-коммуникативное развитие детей от 2 месяцев до 1 года;                                    18.2. Социально-коммуникативное развитие детей от года до 2 лет;                                 18.3. Социально-коммуникативное развитие детей от 2 лет до 3 лет;                                       18.4. Социально-коммуникативное развитие детей от 3 лет до 4 лет;                                        18.5. Социально-коммуникативное развитие детей от 4 лет до 5лет;                                   18.6. Социально-коммуникативное развитие детей от 5 лет до 6 лет; </a:t>
            </a:r>
            <a:r>
              <a:rPr lang="ru-RU" sz="3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3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31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18.7. Социально-коммуникативное развитие детей от 6 лет до 7 лет.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86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09" y="1455382"/>
            <a:ext cx="11074400" cy="3883235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развитие: 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19.1. Познавательное развитие детей от 2 месяцев до 1 года;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19.2. Познавательное развитие детей от года до 2 лет;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19.3. Познавательное развитие детей от 2 лет до 3 лет;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19.4. Познавательное развитие детей от 3 лет до 4 лет;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19.5. Познавательное развитие детей от 4 лет до 5 лет;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19.6. Познавательное развитие детей от 5 лет до 6 лет;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19.7. Познавательное развитие детей от 6 лет до 7 лет.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46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774</Words>
  <Application>Microsoft Office PowerPoint</Application>
  <PresentationFormat>Широкоэкранный</PresentationFormat>
  <Paragraphs>42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    Цель Программы –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 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историческая память и преемственность поколений, единства народов России.   Цель Программы достигается через решение задач (п. 14.2. ФОП ДО, стр. 4-5).    В соответствии с ФОП ДО Программа построена на принципах (ФОП ДО стр. 5, п. 14.3). </vt:lpstr>
      <vt:lpstr>Презентация PowerPoint</vt:lpstr>
      <vt:lpstr>   Содержание и планируемые результаты Обязательной части Программы соответствует содержанию и планируемым результатам ФОП ДО. Вариативная часть представлена программами, направленную на реализацию приоритетных направлений работы ДОУ:   - «Математические ступеньки» Колесникова Е.В. (реализуется на занятиях в объеме не более 40 % от общего объема занятия) (с 3 до 8 лет); - Раздел «Конструирования» Программы «Развитие» НОУ «Учебный центр им. Л.А. Венгера «Развитие» (реализуется на занятиях в объеме не более 40 % от общего объема занятия) (с 3 до 8 лет); - «Играйте на здоровье!» А.Н. Волошина (реализуется на занятиях в объеме не более 40 % от общего объема занятия) (с 3 до 8 лет); - «Региональная культура, как средство патриотического воспитания детей дошкольного возраста» Р.М. Литвинова (реализуется в режимных моментах и через интеграцию с другими образовательными областями) (с 3 до 8 лет). - Раздел «Познавательное развитие детей» Комплексной образовательной программы для детей раннего возраста «Первые шаги» Е.О. Смирнова, С.Ю. Мещерякова, Т.В. Ермолова (реализуется в режимных моментах) (с 1 года до 3). - «Приключение кота Белобока, или экономика для малышей» Руководитель проекта директор государственного автономного образовательного учреждения среднего профессионального образования «Волгоградский социально-педагогический колледж», заслуженный учитель РФ Г. Н. Бирина (с 5 до 6 лет реализуется в режимных моментах и через интеграцию с другими образовательными областями; с 6 до 8 лет внесены в расписание непосредственной образовательной деятельности) (с 5 до 8 лет). «Юный эколог» Николаева С.Н. (с 3 до 5 лет реализуется в режимных моментах и через интеграцию с другими образовательными областями); с 5 до 7 лет внесены в расписание непосредственной образовательной деятельности (с 3 до 7 лет) </vt:lpstr>
      <vt:lpstr>Планируемые результаты освоения Программы представляют собой возрастные характеристики возможных достижений ребенка дошкольного возраста на разных возрастных этапах и к завершению дошкольного образования (ФОП ДО, п.15, стр. 5.) Планируемые результаты в младенческом возрасте (к концу года) (ФОП ДО, п.15.1, стр. 6). Планируемые результаты в раннем возрасте (к трем годам) (ФОП ДО п. 15.2., стр. 7). Планируемые результаты к четырем годам (ФОП ДО, п.15.3.1., стр. 8). Планируемые результаты к пяти годам (ФОП ДО. 15.3.2., стр. 10). Планируемые результаты к шести годам (ФОП ДО, п. 15.3.3., стр. 12). Планируемые результаты на этапе завершения освоения Программы (к концу дошкольного возраста) (ФОП ДО, 15.4., стр. 15). </vt:lpstr>
      <vt:lpstr>Программа определяет содержательные линии образовательной деятельности, реализуемые ДОО по основным направлениям развития детей дошкольного возраста (социально-коммуникативного, познавательного, речевого, художественно-эстетического, физического  развития). В каждой образовательной области сформулированы задачи и содержание образовательной деятельности, предусмотренное для освоения в каждой возрастной группе детей в возрасте от двух до семи- восьми лет. Представлены задачи воспитания, направленные на приобщение детей к ценностям российского народа, формирование у них ценностного отношения к окружающему миру. Задачи и содержание образовательной деятельности по возрастам, а также задачи воспитания и формируемые ценности для каждой образовательной области соответствуют пунктам 18–22 содержательного раздела ФОП ДО ФОП ДО  </vt:lpstr>
      <vt:lpstr>Социально-коммуникативное развитие: 18.1. Социально-коммуникативное развитие детей от 2 месяцев до 1 года;                                    18.2. Социально-коммуникативное развитие детей от года до 2 лет;                                 18.3. Социально-коммуникативное развитие детей от 2 лет до 3 лет;                                       18.4. Социально-коммуникативное развитие детей от 3 лет до 4 лет;                                        18.5. Социально-коммуникативное развитие детей от 4 лет до 5лет;                                   18.6. Социально-коммуникативное развитие детей от 5 лет до 6 лет;                          18.7. Социально-коммуникативное развитие детей от 6 лет до 7 лет. </vt:lpstr>
      <vt:lpstr>Познавательное развитие:  19.1. Познавательное развитие детей от 2 месяцев до 1 года; 19.2. Познавательное развитие детей от года до 2 лет; 19.3. Познавательное развитие детей от 2 лет до 3 лет;  19.4. Познавательное развитие детей от 3 лет до 4 лет;  19.5. Познавательное развитие детей от 4 лет до 5 лет;  19.6. Познавательное развитие детей от 5 лет до 6 лет; 19.7. Познавательное развитие детей от 6 лет до 7 лет. </vt:lpstr>
      <vt:lpstr>Речевое развитие:  20.1. Речевое развитие детей от  2 месяцев до 1 года; 20.2. Речевое развитие детей от 1 года до 2 лет; 20.3. Речевое развитие детей от 2 лет до 3 лет; 20.4. Речевое развитие детей от 3 лет до 4 лет; 20.5. Речевое развитие детей от 4 лет до 5 лет; 20.6. Речевое развитие детей от 5 лет до 6 лет; 20.7. Речевое развитие детей от 6 лет до 7 лет. </vt:lpstr>
      <vt:lpstr>Художественно-эстетическое развитие: 21.1. Художественно-эстетическое развитие детей от 2 месяцев до года; 21.2. Художественно-эстетическое развитие детей от 1 года до 2 лет; 21.3. Художественно-эстетическое развитие детей от 2 лет до 3 лет; 21.4. Художественно-эстетическое развитие детей от 3 лет до 4 лет; 21.5. Художественно-эстетическое развитие детей от 4 лет до 5 лет; 21.6. Художественно-эстетическое развитие детей от 5 лет до 6 лет; 21.7. Художественно эстетическое развитие детей от 6 лет до 7 лет.</vt:lpstr>
      <vt:lpstr>Физическое развитие:  22.1. Физическое развитие детей от 2месяцев до года; 22.2. Физическое развитие детей от 1 года до 2 лет; 22.3. Физическое развитие детей от 2 лет до 3 лет; 22.4. Физическое развитие детей от 3 лет до 4 лет; 22.5. Физическое развитие детей от 4 лет до 5 лет; 22.6. Физическое развитие детей от 5 лет до 6 лет; 22.7. Физическое развитие детей от 6 лет до 7 лет. </vt:lpstr>
      <vt:lpstr>Взаимодействие педагогического коллектива с семья дошкольников</vt:lpstr>
      <vt:lpstr>                                     Направления и задачи коррекционно-развивающей работы  Направления и задачи коррекционно-развивающей работы (далее КРР) в рамках реализации Программы соответствует п. 27.1-27.7, 27. В ДОУ определены следующие категории целевых групп, обучающихся для оказания им адресной психолого-педагогической помощи и включения их в программы психолого-педагогического сопровождения: - норматипичные дети с нормальным кризисом развития; - обучающие с особыми образовательными потребностями (далее ООП): с ограниченными возможностями здоровья (далее ОВЗ) и (или) инвалидностью, получившие статус в порядке, установленном законодательством Российской Федерации; - обучающиеся, испытывающие трудности в освоении Программы, развитии, социальной адаптации; - дети и (или) семьи, находящиеся в трудной жизненной ситуации, признанные таковыми в нормативно уставном порядке; - дети и (или) семьи, находящиеся в социально опасном положении (безнадзорные, беспризорные, склонные к бродяжничеству), признанные таковыми в нормативно установленном порядке; - обучающиеся «группы риска»: проявляющие комплекс выраженных факторов риска негативных проявлений (импульсивность, агрессивность, неустойчивая или крайне низкая (завышенная) самооценка, завышенный уровень притязаний).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12</cp:revision>
  <dcterms:created xsi:type="dcterms:W3CDTF">2023-11-02T07:30:22Z</dcterms:created>
  <dcterms:modified xsi:type="dcterms:W3CDTF">2023-11-02T08:32:47Z</dcterms:modified>
</cp:coreProperties>
</file>